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3/14/2020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b="1" u="sng" dirty="0" smtClean="0"/>
              <a:t>الحفاظ الحضري للمواقع الاثرية</a:t>
            </a:r>
            <a:endParaRPr lang="en-US" b="1" u="sng" dirty="0"/>
          </a:p>
        </p:txBody>
      </p:sp>
      <p:sp>
        <p:nvSpPr>
          <p:cNvPr id="3" name="Subtitle 2"/>
          <p:cNvSpPr>
            <a:spLocks noGrp="1"/>
          </p:cNvSpPr>
          <p:nvPr>
            <p:ph type="subTitle" idx="1"/>
          </p:nvPr>
        </p:nvSpPr>
        <p:spPr/>
        <p:txBody>
          <a:bodyPr/>
          <a:lstStyle/>
          <a:p>
            <a:r>
              <a:rPr lang="ar-EG" b="1" dirty="0" smtClean="0">
                <a:solidFill>
                  <a:srgbClr val="FF0000"/>
                </a:solidFill>
              </a:rPr>
              <a:t>الفرقة الثالثة</a:t>
            </a:r>
          </a:p>
          <a:p>
            <a:r>
              <a:rPr lang="ar-EG" b="1" dirty="0" smtClean="0">
                <a:solidFill>
                  <a:srgbClr val="002060"/>
                </a:solidFill>
              </a:rPr>
              <a:t>د.مني محمود السيد خليل</a:t>
            </a:r>
            <a:endParaRPr lang="en-US" b="1" dirty="0">
              <a:solidFill>
                <a:srgbClr val="002060"/>
              </a:solidFill>
            </a:endParaRPr>
          </a:p>
        </p:txBody>
      </p:sp>
    </p:spTree>
    <p:extLst>
      <p:ext uri="{BB962C8B-B14F-4D97-AF65-F5344CB8AC3E}">
        <p14:creationId xmlns:p14="http://schemas.microsoft.com/office/powerpoint/2010/main" val="2329003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582341"/>
            <a:ext cx="6934200" cy="2862322"/>
          </a:xfrm>
          <a:prstGeom prst="rect">
            <a:avLst/>
          </a:prstGeom>
        </p:spPr>
        <p:txBody>
          <a:bodyPr wrap="square">
            <a:spAutoFit/>
          </a:bodyPr>
          <a:lstStyle/>
          <a:p>
            <a:pPr algn="r" rtl="1"/>
            <a:r>
              <a:rPr lang="ar-EG" sz="2000" b="1" dirty="0">
                <a:ea typeface="Times New Roman"/>
                <a:cs typeface="Times New Roman"/>
              </a:rPr>
              <a:t>أما الإضافات المعمارية الداخلية يلجأ المصمم فيها إلى دراسة الأنماط المعمارية والفنية السائدة واستنباط مواد جديدة تناسب في ألوانها وملمسها المبنى الأثري وكثيرا ما يتم ذلك من الداخل وخاصة بالنسبة للدورات أو الحمامات. وينبغي على المصمم مهمة أخرى في اختيار أنسب أنماط الأثاث اللازمة للاستعمال بحيث تظهر هي أيضا مستمدة من الملامح الفنية للأساسات الموجودة بالمبنى أو المتواجدة في نفس العصر الذي يبنى فيه المبنى. وهكذا تظهر أهمية العناية والحساسية الشديدة في معالجة المبنى الأثري لتقبل أي توظيف مناسب. ومع ما يرتبط بذلك من دراسات فنية وهندسية وصناعية دقيقة فإن الأمر يتطلب كل هذا المجهود لإدخال المبنى دائرة الحياة مرة أخرى كهدف أساسي لإعادة الحياة إلى المناطق الأثرية القديمة.</a:t>
            </a:r>
            <a:endParaRPr lang="en-US" sz="2000" dirty="0"/>
          </a:p>
        </p:txBody>
      </p:sp>
    </p:spTree>
    <p:extLst>
      <p:ext uri="{BB962C8B-B14F-4D97-AF65-F5344CB8AC3E}">
        <p14:creationId xmlns:p14="http://schemas.microsoft.com/office/powerpoint/2010/main" val="82824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028343"/>
            <a:ext cx="6553200" cy="3139321"/>
          </a:xfrm>
          <a:prstGeom prst="rect">
            <a:avLst/>
          </a:prstGeom>
        </p:spPr>
        <p:txBody>
          <a:bodyPr wrap="square">
            <a:spAutoFit/>
          </a:bodyPr>
          <a:lstStyle/>
          <a:p>
            <a:pPr marL="742950" marR="0" lvl="1" indent="-285750" algn="justLow" rtl="1">
              <a:spcBef>
                <a:spcPts val="0"/>
              </a:spcBef>
              <a:spcAft>
                <a:spcPts val="0"/>
              </a:spcAft>
              <a:buFont typeface="+mj-lt"/>
              <a:buAutoNum type="arabicPeriod"/>
            </a:pPr>
            <a:r>
              <a:rPr lang="ar-EG" b="1" dirty="0">
                <a:solidFill>
                  <a:srgbClr val="002060"/>
                </a:solidFill>
                <a:latin typeface="Times New Roman"/>
                <a:ea typeface="Times New Roman"/>
              </a:rPr>
              <a:t>دائما ما تغلب القيمة التاريخية والحضارية على هدف المحافظة على المباني والمناطق الأثرية الأمر الذي يضعها في دائرة الاعلام والثقافة وذلك بالإضافة إلى الاهتمام بها كمناطق جذب سياحي. لذلك اتجهت عمليات المحافظة على المباني والمناطق الأثرية إلى الترميم والصيانة لإظهارها في كيانات عمرانية مستقلة الأمر الذي يضيف على الأجهزة التنفيذية أعباء مالية كبيرة ليس فقط للفحص والتصميم والترميم ولكن أيضا للإدارة والصيانة والعناية بالمحيط العمراني للمباني الأثرية. وقد فطنت الدول المتقدمة إلى ضرورة استثمار المباني والمناطق الأثرية ليس فقط لزيادة الجذب السياحي إليها ولكن أيضا لمشاركة المواطنين في الاستعمال, الاستعمال الذي يضمن استمرارها ويصبح الأثر بعد ذلك جزءا من المجتمع وليس بناءً أصماً أو تحفة ترمق أو نصبا تزوره الجماعات والأفراد في المناسبات المختلفة.</a:t>
            </a:r>
            <a:endParaRPr lang="en-US" sz="1600" dirty="0">
              <a:solidFill>
                <a:srgbClr val="002060"/>
              </a:solidFill>
              <a:effectLst/>
              <a:latin typeface="Times New Roman"/>
              <a:ea typeface="Times New Roman"/>
            </a:endParaRPr>
          </a:p>
        </p:txBody>
      </p:sp>
    </p:spTree>
    <p:extLst>
      <p:ext uri="{BB962C8B-B14F-4D97-AF65-F5344CB8AC3E}">
        <p14:creationId xmlns:p14="http://schemas.microsoft.com/office/powerpoint/2010/main" val="542761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1305342"/>
            <a:ext cx="5105400" cy="3693319"/>
          </a:xfrm>
          <a:prstGeom prst="rect">
            <a:avLst/>
          </a:prstGeom>
        </p:spPr>
        <p:txBody>
          <a:bodyPr wrap="square">
            <a:spAutoFit/>
          </a:bodyPr>
          <a:lstStyle/>
          <a:p>
            <a:pPr marL="742950" marR="0" lvl="1" indent="-285750" algn="justLow" rtl="1">
              <a:spcBef>
                <a:spcPts val="0"/>
              </a:spcBef>
              <a:spcAft>
                <a:spcPts val="0"/>
              </a:spcAft>
              <a:buFont typeface="+mj-lt"/>
              <a:buAutoNum type="arabicPeriod"/>
            </a:pPr>
            <a:r>
              <a:rPr lang="ar-EG" b="1" dirty="0">
                <a:latin typeface="Times New Roman"/>
                <a:ea typeface="Times New Roman"/>
              </a:rPr>
              <a:t>ان توظيف المباني والمناطق الأثرية التوظيف الملائم لايساعد فقط على تطويرها وعودة الحياة إليها ولكنه يؤثر على الكيانات العمرانية المجاورة ويمتد أثره إلى النطاقين الاقتصادي والحضاري معا.... </a:t>
            </a:r>
            <a:endParaRPr lang="en-US" sz="1600" dirty="0">
              <a:latin typeface="Times New Roman"/>
              <a:ea typeface="Times New Roman"/>
            </a:endParaRPr>
          </a:p>
          <a:p>
            <a:pPr marL="428625" marR="0" algn="justLow" rtl="1">
              <a:spcBef>
                <a:spcPts val="0"/>
              </a:spcBef>
              <a:spcAft>
                <a:spcPts val="0"/>
              </a:spcAft>
            </a:pPr>
            <a:r>
              <a:rPr lang="ar-EG" b="1" dirty="0">
                <a:latin typeface="Times New Roman"/>
                <a:ea typeface="Times New Roman"/>
              </a:rPr>
              <a:t>فإن تأصيل القيم الحضارية في العمارة المعاصرة في المناطق الحديثة للمدينة سوف يتأثر بالتبعية بالقيم المعمارية التي تشعها المباني والمناطق الأثرية عندما تعاد إليها الحياة وهنا يظهر الفرق بين إعادة الحياة إلى المبنى بالتوظيف الملائم أو تحنيطه بالترميم, ففي الحالة الأولى يدخل المبنى أوالمنطقة الأثرية في الكيان العضوي للمدينة القديمة ويشع على باقي أجزائها بينما في الحالة الثانية يقف المبنى جامدا يهمل بعد فترة أو يصبح عنصرا ثانويا في المجتمع لا يلبث أن تتدهور حالته مرة أخرى..</a:t>
            </a:r>
            <a:endParaRPr lang="en-US" sz="1600" dirty="0">
              <a:effectLst/>
              <a:latin typeface="Times New Roman"/>
              <a:ea typeface="Times New Roman"/>
            </a:endParaRPr>
          </a:p>
        </p:txBody>
      </p:sp>
    </p:spTree>
    <p:extLst>
      <p:ext uri="{BB962C8B-B14F-4D97-AF65-F5344CB8AC3E}">
        <p14:creationId xmlns:p14="http://schemas.microsoft.com/office/powerpoint/2010/main" val="2284021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1720840"/>
            <a:ext cx="5867400" cy="3170099"/>
          </a:xfrm>
          <a:prstGeom prst="rect">
            <a:avLst/>
          </a:prstGeom>
        </p:spPr>
        <p:txBody>
          <a:bodyPr wrap="square">
            <a:spAutoFit/>
          </a:bodyPr>
          <a:lstStyle/>
          <a:p>
            <a:pPr marL="742950" marR="0" lvl="1" indent="-285750" algn="justLow" rtl="1">
              <a:spcBef>
                <a:spcPts val="0"/>
              </a:spcBef>
              <a:spcAft>
                <a:spcPts val="0"/>
              </a:spcAft>
              <a:buFont typeface="+mj-lt"/>
              <a:buAutoNum type="arabicPeriod"/>
            </a:pPr>
            <a:r>
              <a:rPr lang="ar-EG" sz="2000" b="1" dirty="0">
                <a:latin typeface="Times New Roman"/>
                <a:ea typeface="Times New Roman"/>
              </a:rPr>
              <a:t>ان التوظيف الملائم للأبنية والمناطق الأثرية سوف يثير العديد من الإجراءات التخطيطية والتنظيمية في المناطق المحيطة بها بل ويساعد على وضع قواعد جديدة للبناء والعمارة فيها. فتوظيف المباني والمناطق الأثرية بالتبعية سوف يدخل في نطاق التخطيط العمراني لهذه المناطق الأمر الذي سوف يظهر بالتبعية على الأنماط المختلفة لاستعمالات الأراضي وتصميم شبكات الطرق للمرور والمشاة وبناء المرافق والخدمات العامة لاستكمال التوظيف الملائم للمناطق الأثرية ومحيطها العمراني وهذا ما يحتاج إلى فكر متجدد للتخطيط العمراني في المدينة الجديدة. </a:t>
            </a:r>
            <a:endParaRPr lang="en-US" sz="2000" dirty="0">
              <a:effectLst/>
              <a:latin typeface="Times New Roman"/>
              <a:ea typeface="Times New Roman"/>
            </a:endParaRPr>
          </a:p>
        </p:txBody>
      </p:sp>
    </p:spTree>
    <p:extLst>
      <p:ext uri="{BB962C8B-B14F-4D97-AF65-F5344CB8AC3E}">
        <p14:creationId xmlns:p14="http://schemas.microsoft.com/office/powerpoint/2010/main" val="4493520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0" y="1524000"/>
            <a:ext cx="4022255" cy="1200329"/>
          </a:xfrm>
          <a:prstGeom prst="rect">
            <a:avLst/>
          </a:prstGeom>
        </p:spPr>
        <p:txBody>
          <a:bodyPr wrap="none">
            <a:spAutoFit/>
          </a:bodyPr>
          <a:lstStyle/>
          <a:p>
            <a:endParaRPr lang="ar-EG" b="1" u="sng" dirty="0" smtClean="0">
              <a:ea typeface="Times New Roman"/>
              <a:cs typeface="Times New Roman"/>
            </a:endParaRPr>
          </a:p>
          <a:p>
            <a:r>
              <a:rPr lang="ar-EG" b="1" u="sng" dirty="0" smtClean="0">
                <a:ea typeface="Times New Roman"/>
                <a:cs typeface="Times New Roman"/>
              </a:rPr>
              <a:t>التحول </a:t>
            </a:r>
            <a:r>
              <a:rPr lang="ar-EG" b="1" u="sng" dirty="0">
                <a:ea typeface="Times New Roman"/>
                <a:cs typeface="Times New Roman"/>
              </a:rPr>
              <a:t>في الاستعمالات والتوظيف في </a:t>
            </a:r>
            <a:r>
              <a:rPr lang="ar-EG" b="1" u="sng" dirty="0" smtClean="0">
                <a:ea typeface="Times New Roman"/>
                <a:cs typeface="Times New Roman"/>
              </a:rPr>
              <a:t>المدن القديمة:</a:t>
            </a:r>
          </a:p>
          <a:p>
            <a:endParaRPr lang="ar-EG" b="1" u="sng" dirty="0">
              <a:cs typeface="Times New Roman"/>
            </a:endParaRPr>
          </a:p>
          <a:p>
            <a:pPr algn="r" rtl="1"/>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37145" y="2197855"/>
            <a:ext cx="5842000" cy="3065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3054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609600"/>
            <a:ext cx="6629400" cy="4524315"/>
          </a:xfrm>
          <a:prstGeom prst="rect">
            <a:avLst/>
          </a:prstGeom>
        </p:spPr>
        <p:txBody>
          <a:bodyPr wrap="square">
            <a:spAutoFit/>
          </a:bodyPr>
          <a:lstStyle/>
          <a:p>
            <a:pPr algn="r" rtl="1"/>
            <a:r>
              <a:rPr lang="ar-EG" b="1" dirty="0">
                <a:ea typeface="Times New Roman"/>
                <a:cs typeface="Times New Roman"/>
              </a:rPr>
              <a:t>ومع الزيادة المستمرة في سكان المدينة ازدادت التقسيمات الأسرية وظهرت في التقسيمات السكنية وزادت الكثافة السكانية كما زاد الضغط السكاني على المرافق والخدمات العامة فقل معدل العناية والرعاية ودخلت المدينة صورا حضارية جديدة وردت مع التجارة الخارجية والغزوات الحربية إلى أن ظهرت السيارة كأخطر إنجاز تكنولوجي في العصر الحاضر خلف ورائه العديد من المشاكل وجد معه الكثير من المتطلبات والمستلزمات. وعندما عجزت السيارة عن دخول المدينة القديمة جذبت سكانها إلى الخارج فشقت لها الطريق ومهدت أمامها المسارات ومواقف السيارات.. وكلما تطورت السيارة وازدادت كفاءتها وسرعتها زادت قدرتها على الجذب السكاني إلى مسافات أبعد حول المدينة القديمة.. وأغرت القادرين من السكان على بناء القصور والبيوت الخاصة بعيدا عن المدن القديمة في أنماط معمارية مستحدثة نقلتها العدوى الحضارية عن طريق السيارة ووسائل النقل الأخرى وطرق الاتصال الإعلامي والثقافي وبدأت الغزوة الحضارية تغير من الكيانات الاجتماعية والثقافية كما غيرت من الكيانات العمرانية والمعمارية وانفصل الماضي عن الحاضر.. وانفصلت المدينة القديمة عن الامتدادات الحديثة وهجر سكان المدينة القديمة أحيائهم إلى الأحياء الحديثة مخلفين ورائهم القيم الحضارية الإسلامية لينخرطوا في قيم حضارية مستوردة.. ظهرت أثارها في الفكر والحياة والسلوك كما ظهرت في المسكن والطريق ومكان العمل.. </a:t>
            </a:r>
            <a:endParaRPr lang="en-US" dirty="0"/>
          </a:p>
        </p:txBody>
      </p:sp>
    </p:spTree>
    <p:extLst>
      <p:ext uri="{BB962C8B-B14F-4D97-AF65-F5344CB8AC3E}">
        <p14:creationId xmlns:p14="http://schemas.microsoft.com/office/powerpoint/2010/main" val="1131852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838200"/>
            <a:ext cx="7010400" cy="4801314"/>
          </a:xfrm>
          <a:prstGeom prst="rect">
            <a:avLst/>
          </a:prstGeom>
        </p:spPr>
        <p:txBody>
          <a:bodyPr wrap="square">
            <a:spAutoFit/>
          </a:bodyPr>
          <a:lstStyle/>
          <a:p>
            <a:pPr marL="742950" marR="0" lvl="1" indent="-285750" algn="justLow" rtl="1">
              <a:spcBef>
                <a:spcPts val="0"/>
              </a:spcBef>
              <a:spcAft>
                <a:spcPts val="0"/>
              </a:spcAft>
              <a:buFont typeface="+mj-lt"/>
              <a:buAutoNum type="arabicPeriod"/>
            </a:pPr>
            <a:r>
              <a:rPr lang="ar-EG" b="1" dirty="0">
                <a:latin typeface="Times New Roman"/>
                <a:ea typeface="Times New Roman"/>
              </a:rPr>
              <a:t>وقد امتدت الدعوة إلى إنقاذ التراث الحضاري في المدينة القديمة وشملت معظم المدن القديمة في العالم العربي فأقيمت لها الندوات والمؤتمرات ودخلت منظمات دولية مثل اليونسكو في الميدان لتساهم بالبحث والخبرة سواء من النواحي النظرية أو التنفيذية.. كما ساهمت العديد من دول العالم المتقدم بالخبراء والعلماء للمشاركة في أعمال الصيانة والترميم ثم البحث والنشر والاعلام .. والأمثلة عديدة أشملها مشروع الحفاظ على مدينة فاس القديمة وأحدثها مشروع الحفاظ على مدينة جدة القديمة وما يجرى من دراسات للارتقاء بالبيئة العمرانية في قاهرة العصور الوسطي أو ما يتم للحفاظ على المدينة القديمة بصنعاء.. وهكذا تنتقل الدعوة للمحافظة على المدينة القديمة إلى المدن العربية بعد العديد من التجارب الناجحة في المدن الغربية التي لا يمكن حصرها.. فقد فطن المسئولين في هذه المدن إلى الأهمية الحضارية والاقتصادية معا وذلك بالحفاظ على تراث هذه المدن وتنشيط الحركة السياحية فيها.. وهكذا لم تصبح الدعوة إلى إحياء التراث الحضاري والمحافظة عليه نوعا من الانتماء التاريخي والحضاري ولكن أيضا نوعا من الاستثمار والتنمية الاقتصادية.. ولم تقف النظرة الاقتصادية إلى هذا الحد.. بل تعدتها إلى إظهار المباني الحديثة بالطابع الحضاري المعاصر المستمد جذوره من التراث الحضاري القديم.. ليس فقط لتأصيل القيم المعمارية والحضارية ولكن لتنمية الموارد الاقتصادية خاصة في المناطق السياحية مثل الأندلس في جنوب أسبانيا. </a:t>
            </a:r>
            <a:endParaRPr lang="en-US" sz="1600" dirty="0">
              <a:effectLst/>
              <a:latin typeface="Times New Roman"/>
              <a:ea typeface="Times New Roman"/>
            </a:endParaRPr>
          </a:p>
        </p:txBody>
      </p:sp>
    </p:spTree>
    <p:extLst>
      <p:ext uri="{BB962C8B-B14F-4D97-AF65-F5344CB8AC3E}">
        <p14:creationId xmlns:p14="http://schemas.microsoft.com/office/powerpoint/2010/main" val="1814829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2782669"/>
            <a:ext cx="6732933" cy="523220"/>
          </a:xfrm>
          <a:prstGeom prst="rect">
            <a:avLst/>
          </a:prstGeom>
        </p:spPr>
        <p:style>
          <a:lnRef idx="1">
            <a:schemeClr val="dk1"/>
          </a:lnRef>
          <a:fillRef idx="3">
            <a:schemeClr val="dk1"/>
          </a:fillRef>
          <a:effectRef idx="2">
            <a:schemeClr val="dk1"/>
          </a:effectRef>
          <a:fontRef idx="minor">
            <a:schemeClr val="lt1"/>
          </a:fontRef>
        </p:style>
        <p:txBody>
          <a:bodyPr wrap="none">
            <a:spAutoFit/>
          </a:bodyPr>
          <a:lstStyle/>
          <a:p>
            <a:r>
              <a:rPr lang="ar-EG" sz="2800" b="1" u="sng" dirty="0">
                <a:solidFill>
                  <a:srgbClr val="C00000"/>
                </a:solidFill>
                <a:ea typeface="Times New Roman"/>
                <a:cs typeface="Times New Roman"/>
              </a:rPr>
              <a:t>أسس توظيف المناطق والمباني الأثرية في </a:t>
            </a:r>
            <a:r>
              <a:rPr lang="ar-EG" sz="2800" b="1" u="sng" dirty="0" smtClean="0">
                <a:solidFill>
                  <a:srgbClr val="C00000"/>
                </a:solidFill>
                <a:ea typeface="Times New Roman"/>
                <a:cs typeface="Times New Roman"/>
              </a:rPr>
              <a:t>المدن القديمة</a:t>
            </a:r>
            <a:r>
              <a:rPr lang="ar-EG" sz="2800" b="1" u="sng" dirty="0">
                <a:solidFill>
                  <a:srgbClr val="C00000"/>
                </a:solidFill>
                <a:ea typeface="Times New Roman"/>
                <a:cs typeface="Times New Roman"/>
              </a:rPr>
              <a:t>:</a:t>
            </a:r>
            <a:endParaRPr lang="en-US" sz="2800" dirty="0">
              <a:solidFill>
                <a:srgbClr val="C00000"/>
              </a:solidFill>
            </a:endParaRPr>
          </a:p>
        </p:txBody>
      </p:sp>
    </p:spTree>
    <p:extLst>
      <p:ext uri="{BB962C8B-B14F-4D97-AF65-F5344CB8AC3E}">
        <p14:creationId xmlns:p14="http://schemas.microsoft.com/office/powerpoint/2010/main" val="464152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305342"/>
            <a:ext cx="7315200" cy="3170099"/>
          </a:xfrm>
          <a:prstGeom prst="rect">
            <a:avLst/>
          </a:prstGeom>
        </p:spPr>
        <p:txBody>
          <a:bodyPr wrap="square">
            <a:spAutoFit/>
          </a:bodyPr>
          <a:lstStyle/>
          <a:p>
            <a:pPr algn="r" rtl="1"/>
            <a:r>
              <a:rPr lang="ar-EG" sz="2000" b="1" dirty="0">
                <a:ea typeface="Times New Roman"/>
                <a:cs typeface="Times New Roman"/>
              </a:rPr>
              <a:t>يحتاج توظيف المباني والمناطق الأثرية إلي عناية كبيرة فالتوظيف يشمل الجانب الهندسي لإعادة صياغة المبني صياغة جديدة لتلبية احتياجات التوظيف وهو ما يتضمن بجانب الترميم تنسيق الموقع  وإضافات وتجهيزات فنية خاصة في الأعمال الصحية أو الكهربائية الأمر الذي يتطلب عناية كبيرة تفوق العناية بالترميم والصيانة. هنا لابد وأن تعالج الإضافات والتركيبات الفنية بحساسية شديدة بحيث لا تؤثر على التكوين أو المظهر المعماري للمبنى. ويعنى ذلك اختبار دقيق لمواد التكسية اللازمة للإضافات من حيث المظهر والملمس الذي لا يتعارض مع القيمة الفنية للمبنى.. واختبار دقيق للتجهيزات الفنية وتركيبها وتوصيلاتها بحيث لا تخدش المظهر المعماري أو تتعارض معه. وفى كثير من الأحيان يلجأ المصمم إلى إضافة مبنى جديد مجاور للمبنى الأثرى يضم هذه التجهيزات ويقتصر على توصيلها إلى المبنى الأثرى في أضيق حدود ممكنة.</a:t>
            </a:r>
            <a:endParaRPr lang="en-US" sz="2000" dirty="0"/>
          </a:p>
        </p:txBody>
      </p:sp>
    </p:spTree>
    <p:extLst>
      <p:ext uri="{BB962C8B-B14F-4D97-AF65-F5344CB8AC3E}">
        <p14:creationId xmlns:p14="http://schemas.microsoft.com/office/powerpoint/2010/main" val="41816564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962</Words>
  <Application>Microsoft Office PowerPoint</Application>
  <PresentationFormat>On-screen Show (4:3)</PresentationFormat>
  <Paragraphs>14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الحفاظ الحضري للمواقع الاثرية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الحفاظ الحضري للمواقع الاثرية</dc:title>
  <dc:creator>pc</dc:creator>
  <cp:lastModifiedBy>pc</cp:lastModifiedBy>
  <cp:revision>3</cp:revision>
  <dcterms:created xsi:type="dcterms:W3CDTF">2006-08-16T00:00:00Z</dcterms:created>
  <dcterms:modified xsi:type="dcterms:W3CDTF">2020-03-14T22:02:37Z</dcterms:modified>
</cp:coreProperties>
</file>